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1" r:id="rId5"/>
    <p:sldId id="259" r:id="rId6"/>
    <p:sldId id="260" r:id="rId7"/>
  </p:sldIdLst>
  <p:sldSz cx="18288000" cy="10287000"/>
  <p:notesSz cx="6858000" cy="9144000"/>
  <p:embeddedFontLst>
    <p:embeddedFont>
      <p:font typeface="Archivo Black" panose="020B0A03020202020B04" pitchFamily="34" charset="77"/>
      <p:regular r:id="rId9"/>
    </p:embeddedFont>
    <p:embeddedFont>
      <p:font typeface="Garet" pitchFamily="2" charset="77"/>
      <p:regular r:id="rId10"/>
    </p:embeddedFont>
    <p:embeddedFont>
      <p:font typeface="Horizon" panose="02000500000000000000" pitchFamily="2" charset="77"/>
      <p:regular r:id="rId11"/>
      <p:bold r:id="rId12"/>
    </p:embeddedFont>
    <p:embeddedFont>
      <p:font typeface="Montserrat" pitchFamily="2" charset="77"/>
      <p:regular r:id="rId13"/>
      <p:bold r:id="rId14"/>
    </p:embeddedFont>
    <p:embeddedFont>
      <p:font typeface="Montserrat Bold" pitchFamily="2" charset="77"/>
      <p:regular r:id="rId15"/>
      <p:bold r:id="rId16"/>
    </p:embeddedFont>
    <p:embeddedFont>
      <p:font typeface="TT Hoves Bold" panose="02000003020000060003" pitchFamily="2" charset="0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 autoAdjust="0"/>
    <p:restoredTop sz="94652" autoAdjust="0"/>
  </p:normalViewPr>
  <p:slideViewPr>
    <p:cSldViewPr>
      <p:cViewPr varScale="1">
        <p:scale>
          <a:sx n="82" d="100"/>
          <a:sy n="82" d="100"/>
        </p:scale>
        <p:origin x="22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sv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08.11.2025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/>
          </a:p>
          <a:p>
            <a:r>
              <a:rPr lang="en-US"/>
              <a:t>Personalized Recipes: </a:t>
            </a:r>
          </a:p>
          <a:p>
            <a:r>
              <a:rPr lang="en-US"/>
              <a:t>Generates custom recipes based on user ingredients, diet, and calorie goals.</a:t>
            </a:r>
          </a:p>
          <a:p>
            <a:endParaRPr lang="en-US"/>
          </a:p>
          <a:p>
            <a:r>
              <a:rPr lang="en-US"/>
              <a:t>Smart Constraints: </a:t>
            </a:r>
          </a:p>
          <a:p>
            <a:r>
              <a:rPr lang="en-US"/>
              <a:t>Understands hard (must-have) and soft (nice-to-have) dietary preferences.</a:t>
            </a:r>
          </a:p>
          <a:p>
            <a:endParaRPr lang="en-US"/>
          </a:p>
          <a:p>
            <a:r>
              <a:rPr lang="en-US"/>
              <a:t>Amazon Fresh Integration: </a:t>
            </a:r>
          </a:p>
          <a:p>
            <a:r>
              <a:rPr lang="en-US"/>
              <a:t>Maps ingredients to real-time products with a 1-click shoppable cart.</a:t>
            </a:r>
          </a:p>
          <a:p>
            <a:endParaRPr lang="en-US"/>
          </a:p>
          <a:p>
            <a:r>
              <a:rPr lang="en-US"/>
              <a:t>Nutrition Insights: </a:t>
            </a:r>
          </a:p>
          <a:p>
            <a:r>
              <a:rPr lang="en-US"/>
              <a:t>Provides calorie and macro breakdown for every recipe.</a:t>
            </a:r>
          </a:p>
          <a:p>
            <a:endParaRPr lang="en-US"/>
          </a:p>
          <a:p>
            <a:r>
              <a:rPr lang="en-US"/>
              <a:t>Pantry Awarenes: </a:t>
            </a:r>
          </a:p>
          <a:p>
            <a:r>
              <a:rPr lang="en-US"/>
              <a:t>Suggests meals using ingredients users already have.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/>
          </a:p>
          <a:p>
            <a:r>
              <a:rPr lang="en-US"/>
              <a:t>Personalized Recipes: </a:t>
            </a:r>
          </a:p>
          <a:p>
            <a:r>
              <a:rPr lang="en-US"/>
              <a:t>Generates custom recipes based on user ingredients, diet, and calorie goals.</a:t>
            </a:r>
          </a:p>
          <a:p>
            <a:endParaRPr lang="en-US"/>
          </a:p>
          <a:p>
            <a:r>
              <a:rPr lang="en-US"/>
              <a:t>Smart Constraints: </a:t>
            </a:r>
          </a:p>
          <a:p>
            <a:r>
              <a:rPr lang="en-US"/>
              <a:t>Understands hard (must-have) and soft (nice-to-have) dietary preferences.</a:t>
            </a:r>
          </a:p>
          <a:p>
            <a:endParaRPr lang="en-US"/>
          </a:p>
          <a:p>
            <a:r>
              <a:rPr lang="en-US"/>
              <a:t>Amazon Fresh Integration: </a:t>
            </a:r>
          </a:p>
          <a:p>
            <a:r>
              <a:rPr lang="en-US"/>
              <a:t>Maps ingredients to real-time products with a 1-click shoppable cart.</a:t>
            </a:r>
          </a:p>
          <a:p>
            <a:endParaRPr lang="en-US"/>
          </a:p>
          <a:p>
            <a:r>
              <a:rPr lang="en-US"/>
              <a:t>Nutrition Insights: </a:t>
            </a:r>
          </a:p>
          <a:p>
            <a:r>
              <a:rPr lang="en-US"/>
              <a:t>Provides calorie and macro breakdown for every recipe.</a:t>
            </a:r>
          </a:p>
          <a:p>
            <a:endParaRPr lang="en-US"/>
          </a:p>
          <a:p>
            <a:r>
              <a:rPr lang="en-US"/>
              <a:t>Pantry Awarenes: </a:t>
            </a:r>
          </a:p>
          <a:p>
            <a:r>
              <a:rPr lang="en-US"/>
              <a:t>Suggests meals using ingredients users already have.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/>
          </a:p>
          <a:p>
            <a:r>
              <a:rPr lang="en-US"/>
              <a:t>Personalized Recipes: </a:t>
            </a:r>
          </a:p>
          <a:p>
            <a:r>
              <a:rPr lang="en-US"/>
              <a:t>Generates custom recipes based on user ingredients, diet, and calorie goals.</a:t>
            </a:r>
          </a:p>
          <a:p>
            <a:endParaRPr lang="en-US"/>
          </a:p>
          <a:p>
            <a:r>
              <a:rPr lang="en-US"/>
              <a:t>Smart Constraints: </a:t>
            </a:r>
          </a:p>
          <a:p>
            <a:r>
              <a:rPr lang="en-US"/>
              <a:t>Understands hard (must-have) and soft (nice-to-have) dietary preferences.</a:t>
            </a:r>
          </a:p>
          <a:p>
            <a:endParaRPr lang="en-US"/>
          </a:p>
          <a:p>
            <a:r>
              <a:rPr lang="en-US"/>
              <a:t>Amazon Fresh Integration: </a:t>
            </a:r>
          </a:p>
          <a:p>
            <a:r>
              <a:rPr lang="en-US"/>
              <a:t>Maps ingredients to real-time products with a 1-click shoppable cart.</a:t>
            </a:r>
          </a:p>
          <a:p>
            <a:endParaRPr lang="en-US"/>
          </a:p>
          <a:p>
            <a:r>
              <a:rPr lang="en-US"/>
              <a:t>Nutrition Insights: </a:t>
            </a:r>
          </a:p>
          <a:p>
            <a:r>
              <a:rPr lang="en-US"/>
              <a:t>Provides calorie and macro breakdown for every recipe.</a:t>
            </a:r>
          </a:p>
          <a:p>
            <a:endParaRPr lang="en-US"/>
          </a:p>
          <a:p>
            <a:r>
              <a:rPr lang="en-US"/>
              <a:t>Pantry Awarenes: </a:t>
            </a:r>
          </a:p>
          <a:p>
            <a:r>
              <a:rPr lang="en-US"/>
              <a:t>Suggests meals using ingredients users already have.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/>
          </a:p>
          <a:p>
            <a:r>
              <a:rPr lang="en-US"/>
              <a:t>Personalized Recipes: </a:t>
            </a:r>
          </a:p>
          <a:p>
            <a:r>
              <a:rPr lang="en-US"/>
              <a:t>Generates custom recipes based on user ingredients, diet, and calorie goals.</a:t>
            </a:r>
          </a:p>
          <a:p>
            <a:endParaRPr lang="en-US"/>
          </a:p>
          <a:p>
            <a:r>
              <a:rPr lang="en-US"/>
              <a:t>Smart Constraints: </a:t>
            </a:r>
          </a:p>
          <a:p>
            <a:r>
              <a:rPr lang="en-US"/>
              <a:t>Understands hard (must-have) and soft (nice-to-have) dietary preferences.</a:t>
            </a:r>
          </a:p>
          <a:p>
            <a:endParaRPr lang="en-US"/>
          </a:p>
          <a:p>
            <a:r>
              <a:rPr lang="en-US"/>
              <a:t>Amazon Fresh Integration: </a:t>
            </a:r>
          </a:p>
          <a:p>
            <a:r>
              <a:rPr lang="en-US"/>
              <a:t>Maps ingredients to real-time products with a 1-click shoppable cart.</a:t>
            </a:r>
          </a:p>
          <a:p>
            <a:endParaRPr lang="en-US"/>
          </a:p>
          <a:p>
            <a:r>
              <a:rPr lang="en-US"/>
              <a:t>Nutrition Insights: </a:t>
            </a:r>
          </a:p>
          <a:p>
            <a:r>
              <a:rPr lang="en-US"/>
              <a:t>Provides calorie and macro breakdown for every recipe.</a:t>
            </a:r>
          </a:p>
          <a:p>
            <a:endParaRPr lang="en-US"/>
          </a:p>
          <a:p>
            <a:r>
              <a:rPr lang="en-US"/>
              <a:t>Pantry Awarenes: </a:t>
            </a:r>
          </a:p>
          <a:p>
            <a:r>
              <a:rPr lang="en-US"/>
              <a:t>Suggests meals using ingredients users already have.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FF66C4">
                <a:alpha val="100000"/>
              </a:srgbClr>
            </a:gs>
            <a:gs pos="100000">
              <a:srgbClr val="FFDE59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681584" y="4292022"/>
            <a:ext cx="14924832" cy="13430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867"/>
              </a:lnSpc>
            </a:pPr>
            <a:r>
              <a:rPr lang="en-US" sz="8222">
                <a:solidFill>
                  <a:srgbClr val="FFFFFF"/>
                </a:solidFill>
                <a:latin typeface="Horizon"/>
                <a:ea typeface="Horizon"/>
                <a:cs typeface="Horizon"/>
                <a:sym typeface="Horizon"/>
              </a:rPr>
              <a:t>FRESH PLATES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666564" y="8862060"/>
            <a:ext cx="5592736" cy="356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40"/>
              </a:lnSpc>
            </a:pPr>
            <a:r>
              <a:rPr lang="en-US" sz="2100" b="1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Mihika Sanghvi &amp; Jasna Budhathoki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261215" y="8516652"/>
            <a:ext cx="2998085" cy="264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239"/>
              </a:lnSpc>
            </a:pPr>
            <a:r>
              <a:rPr lang="en-US" sz="15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Presented by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3364" b="-336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AutoShape 3"/>
          <p:cNvSpPr/>
          <p:nvPr/>
        </p:nvSpPr>
        <p:spPr>
          <a:xfrm>
            <a:off x="-585133" y="8805859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4" name="AutoShape 4"/>
          <p:cNvSpPr/>
          <p:nvPr/>
        </p:nvSpPr>
        <p:spPr>
          <a:xfrm>
            <a:off x="-585133" y="9334500"/>
            <a:ext cx="18873133" cy="0"/>
          </a:xfrm>
          <a:prstGeom prst="line">
            <a:avLst/>
          </a:prstGeom>
          <a:ln w="9525" cap="rnd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9991934" y="1719162"/>
            <a:ext cx="5935460" cy="5871866"/>
          </a:xfrm>
          <a:custGeom>
            <a:avLst/>
            <a:gdLst/>
            <a:ahLst/>
            <a:cxnLst/>
            <a:rect l="l" t="t" r="r" b="b"/>
            <a:pathLst>
              <a:path w="5935460" h="5871866">
                <a:moveTo>
                  <a:pt x="0" y="0"/>
                </a:moveTo>
                <a:lnTo>
                  <a:pt x="5935460" y="0"/>
                </a:lnTo>
                <a:lnTo>
                  <a:pt x="5935460" y="5871866"/>
                </a:lnTo>
                <a:lnTo>
                  <a:pt x="0" y="58718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1028700" y="1442451"/>
            <a:ext cx="7203393" cy="9495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8"/>
              </a:lnSpc>
            </a:pPr>
            <a:r>
              <a:rPr lang="en-US" sz="7008" spc="-553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Mission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3552548"/>
            <a:ext cx="7693501" cy="24874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68"/>
              </a:lnSpc>
              <a:spcBef>
                <a:spcPct val="0"/>
              </a:spcBef>
            </a:pPr>
            <a:r>
              <a:rPr lang="en-US" sz="3548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“To make healthy home cooking effortless by connecting personalized recipes with real-time Amazon Fresh shopping.”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364" b="-336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266703" y="285410"/>
            <a:ext cx="3802877" cy="1486579"/>
          </a:xfrm>
          <a:custGeom>
            <a:avLst/>
            <a:gdLst/>
            <a:ahLst/>
            <a:cxnLst/>
            <a:rect l="l" t="t" r="r" b="b"/>
            <a:pathLst>
              <a:path w="3802877" h="1486579">
                <a:moveTo>
                  <a:pt x="0" y="0"/>
                </a:moveTo>
                <a:lnTo>
                  <a:pt x="3802877" y="0"/>
                </a:lnTo>
                <a:lnTo>
                  <a:pt x="3802877" y="1486580"/>
                </a:lnTo>
                <a:lnTo>
                  <a:pt x="0" y="14865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2477621" y="2790884"/>
            <a:ext cx="13866478" cy="65851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84"/>
              </a:lnSpc>
              <a:spcBef>
                <a:spcPct val="0"/>
              </a:spcBef>
            </a:pPr>
            <a:endParaRPr/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PERSONALIZED RECIPES: </a:t>
            </a:r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GENERATES CUSTOM RECIPES BASED ON USER INGREDIENTS, DIET, AND CALORIE GOALS.</a:t>
            </a:r>
          </a:p>
          <a:p>
            <a:pPr algn="ctr">
              <a:lnSpc>
                <a:spcPts val="3484"/>
              </a:lnSpc>
              <a:spcBef>
                <a:spcPct val="0"/>
              </a:spcBef>
            </a:pPr>
            <a:endParaRPr lang="en-US" sz="2488" b="1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SMART CONSTRAINTS: </a:t>
            </a:r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UNDERSTANDS HARD AND SOFT DIETARY PREFERENCES.</a:t>
            </a:r>
          </a:p>
          <a:p>
            <a:pPr algn="ctr">
              <a:lnSpc>
                <a:spcPts val="3484"/>
              </a:lnSpc>
              <a:spcBef>
                <a:spcPct val="0"/>
              </a:spcBef>
            </a:pPr>
            <a:endParaRPr lang="en-US" sz="2488" b="1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AMAZON FRESH INTEGRATION: </a:t>
            </a:r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MAPS INGREDIENTS TO REAL-TIME PRODUCTS WITH A 1-CLICK SHOPPABLE CART.</a:t>
            </a:r>
          </a:p>
          <a:p>
            <a:pPr algn="ctr">
              <a:lnSpc>
                <a:spcPts val="3484"/>
              </a:lnSpc>
              <a:spcBef>
                <a:spcPct val="0"/>
              </a:spcBef>
            </a:pPr>
            <a:endParaRPr lang="en-US" sz="2488" b="1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NUTRITION INSIGHTS: </a:t>
            </a:r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PROVIDES CALORIE AND MACRO BREAKDOWN FOR EVERY RECIPE.</a:t>
            </a:r>
          </a:p>
          <a:p>
            <a:pPr algn="ctr">
              <a:lnSpc>
                <a:spcPts val="3484"/>
              </a:lnSpc>
              <a:spcBef>
                <a:spcPct val="0"/>
              </a:spcBef>
            </a:pPr>
            <a:endParaRPr lang="en-US" sz="2488" b="1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PANTRY AWARENES: </a:t>
            </a:r>
          </a:p>
          <a:p>
            <a:pPr algn="ctr">
              <a:lnSpc>
                <a:spcPts val="3484"/>
              </a:lnSpc>
              <a:spcBef>
                <a:spcPct val="0"/>
              </a:spcBef>
            </a:pPr>
            <a:r>
              <a:rPr lang="en-US" sz="2488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SUGGESTS MEALS USING INGREDIENTS USERS ALREADY HAVE.</a:t>
            </a:r>
          </a:p>
        </p:txBody>
      </p:sp>
      <p:sp>
        <p:nvSpPr>
          <p:cNvPr id="5" name="Freeform 5"/>
          <p:cNvSpPr/>
          <p:nvPr/>
        </p:nvSpPr>
        <p:spPr>
          <a:xfrm>
            <a:off x="662656" y="285410"/>
            <a:ext cx="2967177" cy="3157245"/>
          </a:xfrm>
          <a:custGeom>
            <a:avLst/>
            <a:gdLst/>
            <a:ahLst/>
            <a:cxnLst/>
            <a:rect l="l" t="t" r="r" b="b"/>
            <a:pathLst>
              <a:path w="2967177" h="3157245">
                <a:moveTo>
                  <a:pt x="0" y="0"/>
                </a:moveTo>
                <a:lnTo>
                  <a:pt x="2967176" y="0"/>
                </a:lnTo>
                <a:lnTo>
                  <a:pt x="2967176" y="3157246"/>
                </a:lnTo>
                <a:lnTo>
                  <a:pt x="0" y="315724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621905" y="1152525"/>
            <a:ext cx="9422413" cy="959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39"/>
              </a:lnSpc>
              <a:spcBef>
                <a:spcPct val="0"/>
              </a:spcBef>
            </a:pPr>
            <a:r>
              <a:rPr lang="en-US" sz="7139" spc="-564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Fresh Plates Features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3297"/>
            <a:ext cx="18288000" cy="10539113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3364" b="-3364"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Freeform 3"/>
          <p:cNvSpPr/>
          <p:nvPr/>
        </p:nvSpPr>
        <p:spPr>
          <a:xfrm>
            <a:off x="14266703" y="285410"/>
            <a:ext cx="3802877" cy="1486579"/>
          </a:xfrm>
          <a:custGeom>
            <a:avLst/>
            <a:gdLst/>
            <a:ahLst/>
            <a:cxnLst/>
            <a:rect l="l" t="t" r="r" b="b"/>
            <a:pathLst>
              <a:path w="3802877" h="1486579">
                <a:moveTo>
                  <a:pt x="0" y="0"/>
                </a:moveTo>
                <a:lnTo>
                  <a:pt x="3802877" y="0"/>
                </a:lnTo>
                <a:lnTo>
                  <a:pt x="3802877" y="1486580"/>
                </a:lnTo>
                <a:lnTo>
                  <a:pt x="0" y="148658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pic>
        <p:nvPicPr>
          <p:cNvPr id="4" name="Picture 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/>
          <a:stretch>
            <a:fillRect/>
          </a:stretch>
        </p:blipFill>
        <p:spPr>
          <a:xfrm>
            <a:off x="1219200" y="1158762"/>
            <a:ext cx="16168783" cy="909494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4114800" y="285410"/>
            <a:ext cx="8854352" cy="959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39"/>
              </a:lnSpc>
              <a:spcBef>
                <a:spcPct val="0"/>
              </a:spcBef>
            </a:pPr>
            <a:r>
              <a:rPr lang="en-US" sz="7139" spc="-564" dirty="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Demo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 mute="1">
                <p:cTn id="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1310971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364" b="-336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266703" y="285410"/>
            <a:ext cx="3802877" cy="1486579"/>
          </a:xfrm>
          <a:custGeom>
            <a:avLst/>
            <a:gdLst/>
            <a:ahLst/>
            <a:cxnLst/>
            <a:rect l="l" t="t" r="r" b="b"/>
            <a:pathLst>
              <a:path w="3802877" h="1486579">
                <a:moveTo>
                  <a:pt x="0" y="0"/>
                </a:moveTo>
                <a:lnTo>
                  <a:pt x="3802877" y="0"/>
                </a:lnTo>
                <a:lnTo>
                  <a:pt x="3802877" y="1486580"/>
                </a:lnTo>
                <a:lnTo>
                  <a:pt x="0" y="14865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1144007" y="2625161"/>
            <a:ext cx="15999985" cy="71482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4"/>
              </a:lnSpc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MODEL &amp; TRAINING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Model: TinyLlama-1.1B-Chat (</a:t>
            </a:r>
            <a:r>
              <a:rPr lang="en-US" sz="2488" b="1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LoRA</a:t>
            </a: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 fine-tuned)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Libraries: Hugging Face Transformers, PEFT, Optimum Neuron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Dataset: 20 K structured meal-planning dialogues (system, user, assistant)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Training Platform: AWS </a:t>
            </a:r>
            <a:r>
              <a:rPr lang="en-US" sz="2488" b="1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SageMaker</a:t>
            </a: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 (</a:t>
            </a:r>
            <a:r>
              <a:rPr lang="en-US" sz="2488" b="1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Trainium</a:t>
            </a: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 II – ml.trn1.2xlarge)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LoRA</a:t>
            </a: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 Config: r = 16 | α = 32 | dropout = 0.05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Artifacts: Model checkpoints → Merged adapter → S3 → </a:t>
            </a:r>
            <a:r>
              <a:rPr lang="en-US" sz="2488" b="1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SageMaker</a:t>
            </a: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 Endpoint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800" dirty="0"/>
              <a:t>We trained our </a:t>
            </a:r>
            <a:r>
              <a:rPr lang="en-US" sz="2800" b="1" dirty="0"/>
              <a:t>TinyLlama-1.1B-Chat</a:t>
            </a:r>
            <a:r>
              <a:rPr lang="en-US" sz="2800" dirty="0"/>
              <a:t> model on an </a:t>
            </a:r>
            <a:r>
              <a:rPr lang="en-US" sz="2800" b="1" dirty="0"/>
              <a:t>AWS </a:t>
            </a:r>
            <a:r>
              <a:rPr lang="en-US" sz="2800" b="1" dirty="0" err="1"/>
              <a:t>SageMaker</a:t>
            </a:r>
            <a:r>
              <a:rPr lang="en-US" sz="2800" b="1" dirty="0"/>
              <a:t> Training Job</a:t>
            </a:r>
            <a:r>
              <a:rPr lang="en-US" sz="2800" dirty="0"/>
              <a:t> using a </a:t>
            </a:r>
            <a:r>
              <a:rPr lang="en-US" sz="2800" b="1" dirty="0" err="1"/>
              <a:t>Trainium</a:t>
            </a:r>
            <a:r>
              <a:rPr lang="en-US" sz="2800" b="1" dirty="0"/>
              <a:t> instance</a:t>
            </a:r>
            <a:endParaRPr lang="en-US" sz="2488" b="1" dirty="0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l">
              <a:lnSpc>
                <a:spcPts val="3484"/>
              </a:lnSpc>
            </a:pPr>
            <a:endParaRPr lang="en-US" sz="2488" b="1" dirty="0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l">
              <a:lnSpc>
                <a:spcPts val="3484"/>
              </a:lnSpc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INFERENCE &amp; DEPLOYMENT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ENDPOINT: TINYLLAMA-FINETUNED-MODEL-2025-11-08-23-45-51-077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SERVING STACK: AWS SAGEMAKER ENDPOINT + BOTO3 + SAGEMAKER SDK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FORMAT: JSON PAYLOAD → PREDICTOR OBJECT → MODEL OUTPUT (RECIPE + INGREDIENTS + CALORIES)</a:t>
            </a:r>
          </a:p>
          <a:p>
            <a:pPr algn="l">
              <a:lnSpc>
                <a:spcPts val="3484"/>
              </a:lnSpc>
            </a:pPr>
            <a:endParaRPr lang="en-US" sz="2488" b="1" dirty="0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l">
              <a:lnSpc>
                <a:spcPts val="3484"/>
              </a:lnSpc>
              <a:spcBef>
                <a:spcPct val="0"/>
              </a:spcBef>
            </a:pPr>
            <a:endParaRPr lang="en-US" sz="2488" b="1" dirty="0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716824" y="1152525"/>
            <a:ext cx="8854352" cy="959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39"/>
              </a:lnSpc>
              <a:spcBef>
                <a:spcPct val="0"/>
              </a:spcBef>
            </a:pPr>
            <a:r>
              <a:rPr lang="en-US" sz="7139" spc="-564" dirty="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Tech Stack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364" b="-336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4266703" y="285410"/>
            <a:ext cx="3802877" cy="1486579"/>
          </a:xfrm>
          <a:custGeom>
            <a:avLst/>
            <a:gdLst/>
            <a:ahLst/>
            <a:cxnLst/>
            <a:rect l="l" t="t" r="r" b="b"/>
            <a:pathLst>
              <a:path w="3802877" h="1486579">
                <a:moveTo>
                  <a:pt x="0" y="0"/>
                </a:moveTo>
                <a:lnTo>
                  <a:pt x="3802877" y="0"/>
                </a:lnTo>
                <a:lnTo>
                  <a:pt x="3802877" y="1486580"/>
                </a:lnTo>
                <a:lnTo>
                  <a:pt x="0" y="148658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4716824" y="1152525"/>
            <a:ext cx="8854352" cy="9590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139"/>
              </a:lnSpc>
              <a:spcBef>
                <a:spcPct val="0"/>
              </a:spcBef>
            </a:pPr>
            <a:r>
              <a:rPr lang="en-US" sz="7139" spc="-564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Tech Stack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891953" y="2532787"/>
            <a:ext cx="14276189" cy="8045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84"/>
              </a:lnSpc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BACKEND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Framework: </a:t>
            </a:r>
            <a:r>
              <a:rPr lang="en-US" sz="2488" b="1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FastAPI</a:t>
            </a: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 (Python 3.10)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Functions: /plan, /recipe, /ingredients/shop, /health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Integration: </a:t>
            </a:r>
            <a:r>
              <a:rPr lang="en-US" sz="2488" b="1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IngredientMapper</a:t>
            </a: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 → Amazon Fresh search URLs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Hosting: </a:t>
            </a:r>
            <a:r>
              <a:rPr lang="en-US" sz="2488" b="1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Uvicorn</a:t>
            </a: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 server + CORS-enabled API</a:t>
            </a:r>
          </a:p>
          <a:p>
            <a:pPr algn="l">
              <a:lnSpc>
                <a:spcPts val="3484"/>
              </a:lnSpc>
            </a:pPr>
            <a:endParaRPr lang="en-US" sz="2488" b="1" dirty="0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l">
              <a:lnSpc>
                <a:spcPts val="3484"/>
              </a:lnSpc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FRONTEND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STACK: HTML | CSS | JAVASCRIPT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UI: CHAT-STYLE INTERFACE WITH EXAMPLE PROMPTS &amp; LOADING OVERLAY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FILES: INDEX.HTML, CSS/STYLES.CSS, JS/APP.JS, JS/API-CLIENT.JS</a:t>
            </a:r>
          </a:p>
          <a:p>
            <a:pPr algn="l">
              <a:lnSpc>
                <a:spcPts val="3484"/>
              </a:lnSpc>
            </a:pPr>
            <a:endParaRPr lang="en-US" sz="2488" b="1" dirty="0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l">
              <a:lnSpc>
                <a:spcPts val="3484"/>
              </a:lnSpc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INFRASTRUCTURE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STORAGE: AMAZON S3 (FOR DATASET &amp; MODEL ARTIFACTS)</a:t>
            </a:r>
          </a:p>
          <a:p>
            <a:pPr marL="537287" lvl="1" indent="-268643" algn="l">
              <a:lnSpc>
                <a:spcPts val="3484"/>
              </a:lnSpc>
              <a:buFont typeface="Arial"/>
              <a:buChar char="•"/>
            </a:pPr>
            <a:r>
              <a:rPr lang="en-US" sz="2488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COMPUTE: AWS TRAINIUM II (TRAINING) | SAGEMAKER INFERENCE INSTANCE (HOSTING)</a:t>
            </a:r>
          </a:p>
          <a:p>
            <a:pPr algn="l">
              <a:lnSpc>
                <a:spcPts val="3484"/>
              </a:lnSpc>
            </a:pPr>
            <a:endParaRPr lang="en-US" sz="2488" b="1" dirty="0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l">
              <a:lnSpc>
                <a:spcPts val="3484"/>
              </a:lnSpc>
            </a:pPr>
            <a:endParaRPr lang="en-US" sz="2488" b="1" dirty="0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l">
              <a:lnSpc>
                <a:spcPts val="3484"/>
              </a:lnSpc>
              <a:spcBef>
                <a:spcPct val="0"/>
              </a:spcBef>
            </a:pPr>
            <a:endParaRPr lang="en-US" sz="2488" b="1" dirty="0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620</Words>
  <Application>Microsoft Macintosh PowerPoint</Application>
  <PresentationFormat>Custom</PresentationFormat>
  <Paragraphs>120</Paragraphs>
  <Slides>6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Montserrat Bold</vt:lpstr>
      <vt:lpstr>Calibri</vt:lpstr>
      <vt:lpstr>TT Hoves Bold</vt:lpstr>
      <vt:lpstr>Horizon</vt:lpstr>
      <vt:lpstr>Archivo Black</vt:lpstr>
      <vt:lpstr>Montserrat</vt:lpstr>
      <vt:lpstr>Arial</vt:lpstr>
      <vt:lpstr>Garet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Fresh Plates</dc:title>
  <cp:lastModifiedBy>mrs2356</cp:lastModifiedBy>
  <cp:revision>4</cp:revision>
  <dcterms:created xsi:type="dcterms:W3CDTF">2006-08-16T00:00:00Z</dcterms:created>
  <dcterms:modified xsi:type="dcterms:W3CDTF">2025-11-09T02:35:22Z</dcterms:modified>
  <dc:identifier>DAG4KLutTiY</dc:identifier>
</cp:coreProperties>
</file>

<file path=docProps/thumbnail.jpeg>
</file>